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0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710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6322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3384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1022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329216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3122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68387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1653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0628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012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73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2257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031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4933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681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00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A1467-8B18-426E-8F1A-F17225E8031B}" type="datetimeFigureOut">
              <a:rPr lang="en-US" smtClean="0"/>
              <a:pPr/>
              <a:t>7/24/2018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FB71C8-8DD6-4D5E-8588-2F9013D29F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10431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7200" dirty="0" smtClean="0"/>
              <a:t>Tariff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362283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rate at which energy is sold to the consumers (called tariff) is fixed by the supplying company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IMPORTANT </a:t>
            </a:r>
            <a:r>
              <a:rPr lang="en-US" b="1" dirty="0"/>
              <a:t>TERMS</a:t>
            </a:r>
            <a:endParaRPr lang="en-US" dirty="0"/>
          </a:p>
          <a:p>
            <a:pPr lvl="0"/>
            <a:r>
              <a:rPr lang="en-US" b="1" u="sng" dirty="0"/>
              <a:t>Connected load:</a:t>
            </a:r>
            <a:r>
              <a:rPr lang="en-US" b="1" dirty="0"/>
              <a:t>  </a:t>
            </a:r>
            <a:r>
              <a:rPr lang="en-US" dirty="0"/>
              <a:t>The sum of the continuous ratings of all the </a:t>
            </a:r>
            <a:r>
              <a:rPr lang="en-US" dirty="0" err="1"/>
              <a:t>equipments</a:t>
            </a:r>
            <a:r>
              <a:rPr lang="en-US" dirty="0"/>
              <a:t> connected to the power system is called </a:t>
            </a:r>
            <a:r>
              <a:rPr lang="en-US" b="1" dirty="0"/>
              <a:t>connected load</a:t>
            </a:r>
            <a:r>
              <a:rPr lang="en-US" dirty="0"/>
              <a:t>.</a:t>
            </a:r>
          </a:p>
          <a:p>
            <a:pPr lvl="0"/>
            <a:r>
              <a:rPr lang="en-US" b="1" u="sng" dirty="0"/>
              <a:t>Maximum Dema</a:t>
            </a:r>
            <a:r>
              <a:rPr lang="en-US" b="1" dirty="0"/>
              <a:t>nd:  </a:t>
            </a:r>
            <a:r>
              <a:rPr lang="en-US" dirty="0"/>
              <a:t> The load on the power station is not constant, it varies from time to time. The greatest of all the demands (loads) which occur during a given period is called </a:t>
            </a:r>
            <a:r>
              <a:rPr lang="en-US" b="1" dirty="0"/>
              <a:t>maximum demands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The ratio of maximum demand on the system to the rated connected load to the system is called </a:t>
            </a:r>
            <a:r>
              <a:rPr lang="en-US" b="1" dirty="0"/>
              <a:t>demand factor</a:t>
            </a:r>
            <a:r>
              <a:rPr lang="en-US" dirty="0"/>
              <a:t>.</a:t>
            </a:r>
          </a:p>
          <a:p>
            <a:r>
              <a:rPr lang="en-US" dirty="0"/>
              <a:t>     Mathematically, Demand factor =   </a:t>
            </a:r>
            <a:r>
              <a:rPr lang="en-US" u="sng" dirty="0"/>
              <a:t>Maximum deman</a:t>
            </a:r>
            <a:r>
              <a:rPr lang="en-US" dirty="0"/>
              <a:t>d   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/>
              <a:t>					   </a:t>
            </a:r>
            <a:r>
              <a:rPr lang="en-US" dirty="0" smtClean="0"/>
              <a:t>				Connected </a:t>
            </a:r>
            <a:r>
              <a:rPr lang="en-US" dirty="0"/>
              <a:t>load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99167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bjective Tariff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Recovery </a:t>
            </a:r>
            <a:r>
              <a:rPr lang="en-US" dirty="0"/>
              <a:t>of cost of electrical energy generated at the generating system.</a:t>
            </a:r>
          </a:p>
          <a:p>
            <a:r>
              <a:rPr lang="en-US" dirty="0" smtClean="0"/>
              <a:t>Recovery </a:t>
            </a:r>
            <a:r>
              <a:rPr lang="en-US" dirty="0"/>
              <a:t>of cost on the capital investment in transmission and distribution system.</a:t>
            </a:r>
          </a:p>
          <a:p>
            <a:r>
              <a:rPr lang="en-US" dirty="0" smtClean="0"/>
              <a:t>Recovery </a:t>
            </a:r>
            <a:r>
              <a:rPr lang="en-US" dirty="0"/>
              <a:t>of cost of operation, supplies and maintenance of equipment.</a:t>
            </a:r>
          </a:p>
          <a:p>
            <a:r>
              <a:rPr lang="en-US" dirty="0" smtClean="0"/>
              <a:t>Recovery </a:t>
            </a:r>
            <a:r>
              <a:rPr lang="en-US" dirty="0"/>
              <a:t>of cost of metering equipment, billing and miscellaneous services .</a:t>
            </a:r>
          </a:p>
          <a:p>
            <a:r>
              <a:rPr lang="en-US" dirty="0" smtClean="0"/>
              <a:t>A </a:t>
            </a:r>
            <a:r>
              <a:rPr lang="en-US" dirty="0"/>
              <a:t>marginal return (Profit) on the capital investment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248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798490"/>
            <a:ext cx="8596668" cy="94015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	TYPES </a:t>
            </a:r>
            <a:r>
              <a:rPr lang="en-US" b="1" dirty="0"/>
              <a:t>OF TARIFF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492" y="1596981"/>
            <a:ext cx="8050509" cy="4444382"/>
          </a:xfrm>
        </p:spPr>
        <p:txBody>
          <a:bodyPr>
            <a:normAutofit/>
          </a:bodyPr>
          <a:lstStyle/>
          <a:p>
            <a:pPr lvl="0"/>
            <a:r>
              <a:rPr lang="en-US" sz="2400" dirty="0"/>
              <a:t>SIMPLE TARIFF</a:t>
            </a:r>
          </a:p>
          <a:p>
            <a:pPr lvl="0"/>
            <a:r>
              <a:rPr lang="en-US" sz="2400" dirty="0"/>
              <a:t>FLAT RATE TARRIF</a:t>
            </a:r>
          </a:p>
          <a:p>
            <a:pPr lvl="0"/>
            <a:r>
              <a:rPr lang="en-US" sz="2400" dirty="0"/>
              <a:t>BLOCK RATE TARIFF</a:t>
            </a:r>
          </a:p>
          <a:p>
            <a:pPr lvl="0"/>
            <a:r>
              <a:rPr lang="en-US" sz="2400" dirty="0"/>
              <a:t>TWO-PART TARIFF</a:t>
            </a:r>
          </a:p>
          <a:p>
            <a:pPr lvl="0"/>
            <a:r>
              <a:rPr lang="en-US" sz="2400" dirty="0"/>
              <a:t>MAXIMUM DEMAND TARIFF</a:t>
            </a:r>
          </a:p>
          <a:p>
            <a:pPr lvl="0"/>
            <a:r>
              <a:rPr lang="en-US" sz="2400" dirty="0"/>
              <a:t>POWER FACTOR TARIFF </a:t>
            </a:r>
          </a:p>
        </p:txBody>
      </p:sp>
    </p:spTree>
    <p:extLst>
      <p:ext uri="{BB962C8B-B14F-4D97-AF65-F5344CB8AC3E}">
        <p14:creationId xmlns:p14="http://schemas.microsoft.com/office/powerpoint/2010/main" xmlns="" val="378173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24248"/>
            <a:ext cx="8596668" cy="56667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Simple Tariff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19707"/>
            <a:ext cx="8596668" cy="4521655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The tariff in which the rate per unit of energy is fixed, is called </a:t>
            </a:r>
            <a:r>
              <a:rPr lang="en-US" sz="2000" b="1" dirty="0"/>
              <a:t>simple tariff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/>
              <a:t>A</a:t>
            </a:r>
            <a:r>
              <a:rPr lang="en-US" sz="2000" b="1" dirty="0"/>
              <a:t>dvantages</a:t>
            </a:r>
            <a:r>
              <a:rPr lang="en-US" sz="2000" dirty="0"/>
              <a:t> </a:t>
            </a:r>
          </a:p>
          <a:p>
            <a:pPr marL="0" lvl="1" indent="0">
              <a:buNone/>
            </a:pPr>
            <a:r>
              <a:rPr lang="en-US" sz="2000" dirty="0" smtClean="0"/>
              <a:t>	1</a:t>
            </a:r>
            <a:r>
              <a:rPr lang="en-US" sz="2000" dirty="0"/>
              <a:t>.	It is in simplest form and easily understood by the consumers.</a:t>
            </a:r>
          </a:p>
          <a:p>
            <a:pPr marL="0" indent="0">
              <a:buNone/>
            </a:pPr>
            <a:r>
              <a:rPr lang="en-US" sz="2000" dirty="0"/>
              <a:t>	2.	Consumer is to pay as per his consumption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Disadvantages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1.	Consumer </a:t>
            </a:r>
            <a:r>
              <a:rPr lang="en-US" sz="2000" dirty="0"/>
              <a:t>is to pay the same rate per unit of energy consumed </a:t>
            </a:r>
            <a:r>
              <a:rPr lang="en-US" sz="2000" dirty="0" smtClean="0"/>
              <a:t>			irrespective </a:t>
            </a:r>
            <a:r>
              <a:rPr lang="en-US" sz="2000" dirty="0"/>
              <a:t>of the number of units consumed by him. Hence, </a:t>
            </a:r>
            <a:r>
              <a:rPr lang="en-US" sz="2000" dirty="0" smtClean="0"/>
              <a:t>				consumers </a:t>
            </a:r>
            <a:r>
              <a:rPr lang="en-US" sz="2000" dirty="0"/>
              <a:t>are not encourage to consume more energy.</a:t>
            </a:r>
          </a:p>
          <a:p>
            <a:pPr marL="0" indent="0">
              <a:buNone/>
            </a:pPr>
            <a:r>
              <a:rPr lang="en-US" sz="2000" dirty="0" smtClean="0"/>
              <a:t>	2.	The </a:t>
            </a:r>
            <a:r>
              <a:rPr lang="en-US" sz="2000" dirty="0"/>
              <a:t>supplier does not get any return for the connection given to the </a:t>
            </a:r>
            <a:r>
              <a:rPr lang="en-US" sz="2000" dirty="0" smtClean="0"/>
              <a:t>		consumer </a:t>
            </a:r>
            <a:r>
              <a:rPr lang="en-US" sz="2000" dirty="0"/>
              <a:t>if consumer does not consume any energy in a particular </a:t>
            </a:r>
            <a:r>
              <a:rPr lang="en-US" sz="2000" dirty="0" smtClean="0"/>
              <a:t>		month</a:t>
            </a:r>
            <a:r>
              <a:rPr lang="en-US" sz="2000" dirty="0"/>
              <a:t>.</a:t>
            </a:r>
          </a:p>
          <a:p>
            <a:endParaRPr lang="en-US" sz="2000" dirty="0" smtClean="0"/>
          </a:p>
          <a:p>
            <a:pPr marL="0" lvl="1" indent="0">
              <a:buNone/>
            </a:pPr>
            <a:r>
              <a:rPr lang="en-US" sz="2000" dirty="0" smtClean="0"/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74762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9955"/>
          </a:xfrm>
        </p:spPr>
        <p:txBody>
          <a:bodyPr/>
          <a:lstStyle/>
          <a:p>
            <a:pPr algn="ctr"/>
            <a:r>
              <a:rPr lang="en-US" b="1" dirty="0"/>
              <a:t>Flat rate tariff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35617"/>
            <a:ext cx="8596668" cy="4405745"/>
          </a:xfrm>
        </p:spPr>
        <p:txBody>
          <a:bodyPr>
            <a:normAutofit/>
          </a:bodyPr>
          <a:lstStyle/>
          <a:p>
            <a:r>
              <a:rPr lang="en-US" sz="2000" dirty="0"/>
              <a:t>The tariff in which different types of consumers are charged at different per unit rates is called </a:t>
            </a:r>
            <a:r>
              <a:rPr lang="en-US" sz="2000" b="1" dirty="0"/>
              <a:t>flat rate </a:t>
            </a:r>
            <a:r>
              <a:rPr lang="en-US" sz="2000" b="1" dirty="0" smtClean="0"/>
              <a:t>tariff.</a:t>
            </a:r>
          </a:p>
          <a:p>
            <a:r>
              <a:rPr lang="en-US" sz="2000" b="1" dirty="0" smtClean="0"/>
              <a:t>Advantages</a:t>
            </a:r>
          </a:p>
          <a:p>
            <a:pPr marL="0" indent="0">
              <a:buNone/>
            </a:pPr>
            <a:r>
              <a:rPr lang="en-US" sz="2000" b="1" dirty="0" smtClean="0"/>
              <a:t>	1.	</a:t>
            </a:r>
            <a:r>
              <a:rPr lang="en-US" sz="2000" dirty="0" smtClean="0"/>
              <a:t>It </a:t>
            </a:r>
            <a:r>
              <a:rPr lang="en-US" sz="2000" dirty="0"/>
              <a:t>is fairer to different types of consumers.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	2.	It </a:t>
            </a:r>
            <a:r>
              <a:rPr lang="en-US" sz="2000" dirty="0"/>
              <a:t>is quite simple in calculations. </a:t>
            </a:r>
          </a:p>
          <a:p>
            <a:r>
              <a:rPr lang="en-US" sz="2000" b="1" dirty="0"/>
              <a:t>Disadvantages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	1.	Separate </a:t>
            </a:r>
            <a:r>
              <a:rPr lang="en-US" sz="2000" dirty="0"/>
              <a:t>meters are required to measured energy consumed for </a:t>
            </a:r>
            <a:r>
              <a:rPr lang="en-US" sz="2000" dirty="0" smtClean="0"/>
              <a:t>		light </a:t>
            </a:r>
            <a:r>
              <a:rPr lang="en-US" sz="2000" dirty="0"/>
              <a:t>loads and power loads. </a:t>
            </a:r>
          </a:p>
          <a:p>
            <a:pPr marL="0" indent="0">
              <a:buNone/>
            </a:pPr>
            <a:r>
              <a:rPr lang="en-US" sz="2000" dirty="0" smtClean="0"/>
              <a:t>	2.	The </a:t>
            </a:r>
            <a:r>
              <a:rPr lang="en-US" sz="2000" dirty="0"/>
              <a:t>suppliers does not get any return for the connection given to </a:t>
            </a:r>
            <a:r>
              <a:rPr lang="en-US" sz="2000" dirty="0" smtClean="0"/>
              <a:t>		the </a:t>
            </a:r>
            <a:r>
              <a:rPr lang="en-US" sz="2000" dirty="0"/>
              <a:t>consumer if he does not consume any energy in a particular </a:t>
            </a:r>
            <a:r>
              <a:rPr lang="en-US" sz="2000" dirty="0" smtClean="0"/>
              <a:t>		period </a:t>
            </a:r>
            <a:r>
              <a:rPr lang="en-US" sz="2000" dirty="0"/>
              <a:t>or month.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634765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2986"/>
          </a:xfrm>
        </p:spPr>
        <p:txBody>
          <a:bodyPr/>
          <a:lstStyle/>
          <a:p>
            <a:pPr algn="ctr"/>
            <a:r>
              <a:rPr lang="en-US" b="1" dirty="0"/>
              <a:t>block rate tariff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2587"/>
            <a:ext cx="8596668" cy="4508776"/>
          </a:xfrm>
        </p:spPr>
        <p:txBody>
          <a:bodyPr/>
          <a:lstStyle/>
          <a:p>
            <a:r>
              <a:rPr lang="en-US" sz="2000" dirty="0"/>
              <a:t>The tariff in which first block of energy is charged at a given rate and the succeeding blocks of energy are charged at progressively reduced rates is called block rate tariff</a:t>
            </a:r>
          </a:p>
          <a:p>
            <a:r>
              <a:rPr lang="en-US" b="1" dirty="0"/>
              <a:t>Advantages: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1.	Only </a:t>
            </a:r>
            <a:r>
              <a:rPr lang="en-US" dirty="0"/>
              <a:t>one energy meter is required to measure the energy .</a:t>
            </a:r>
          </a:p>
          <a:p>
            <a:r>
              <a:rPr lang="en-US" b="1" dirty="0"/>
              <a:t>Disadvantages:</a:t>
            </a:r>
            <a:endParaRPr lang="en-US" dirty="0"/>
          </a:p>
          <a:p>
            <a:pPr marL="0" lvl="0" indent="0">
              <a:buNone/>
            </a:pPr>
            <a:r>
              <a:rPr lang="en-US" dirty="0" smtClean="0"/>
              <a:t>	1.	The </a:t>
            </a:r>
            <a:r>
              <a:rPr lang="en-US" dirty="0"/>
              <a:t>supplier does not get any return for the connection given to the </a:t>
            </a:r>
            <a:r>
              <a:rPr lang="en-US" dirty="0" smtClean="0"/>
              <a:t>			consumer </a:t>
            </a:r>
            <a:r>
              <a:rPr lang="en-US" dirty="0"/>
              <a:t>if consumer does not consume any energy in a particular </a:t>
            </a:r>
            <a:r>
              <a:rPr lang="en-US" dirty="0" smtClean="0"/>
              <a:t>			period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1629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7228"/>
          </a:xfrm>
        </p:spPr>
        <p:txBody>
          <a:bodyPr/>
          <a:lstStyle/>
          <a:p>
            <a:pPr algn="ctr"/>
            <a:r>
              <a:rPr lang="en-US" b="1" dirty="0"/>
              <a:t>Two – Part Tariff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3645"/>
            <a:ext cx="8596668" cy="5061397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The tariff in which electrical energy is charged  on the basis of maximum demand of the consumer and the units consumed by him is called </a:t>
            </a:r>
            <a:r>
              <a:rPr lang="en-US" sz="2000" b="1" dirty="0"/>
              <a:t>two- part </a:t>
            </a:r>
            <a:r>
              <a:rPr lang="en-US" sz="2000" b="1" dirty="0" smtClean="0"/>
              <a:t>tariff.</a:t>
            </a:r>
          </a:p>
          <a:p>
            <a:r>
              <a:rPr lang="en-US" sz="2000" b="1" dirty="0"/>
              <a:t>Advantages</a:t>
            </a:r>
            <a:endParaRPr lang="en-US" sz="2000" dirty="0"/>
          </a:p>
          <a:p>
            <a:pPr marL="0" lvl="0" indent="0">
              <a:buNone/>
            </a:pPr>
            <a:r>
              <a:rPr lang="en-US" sz="2000" dirty="0" smtClean="0"/>
              <a:t>	1.	It </a:t>
            </a:r>
            <a:r>
              <a:rPr lang="en-US" sz="2000" dirty="0"/>
              <a:t>is easily understood by the consumers.</a:t>
            </a:r>
          </a:p>
          <a:p>
            <a:pPr marL="0" lvl="0" indent="0">
              <a:buNone/>
            </a:pPr>
            <a:r>
              <a:rPr lang="en-US" sz="2000" dirty="0" smtClean="0"/>
              <a:t>	2.	The </a:t>
            </a:r>
            <a:r>
              <a:rPr lang="en-US" sz="2000" dirty="0"/>
              <a:t>supplier gets the return in the form of fixed charges for the </a:t>
            </a:r>
            <a:r>
              <a:rPr lang="en-US" sz="2000" dirty="0" smtClean="0"/>
              <a:t>	</a:t>
            </a:r>
            <a:r>
              <a:rPr lang="en-US" sz="2000" dirty="0"/>
              <a:t>	</a:t>
            </a:r>
            <a:r>
              <a:rPr lang="en-US" sz="2000" dirty="0" smtClean="0"/>
              <a:t>connection </a:t>
            </a:r>
            <a:r>
              <a:rPr lang="en-US" sz="2000" dirty="0"/>
              <a:t>given to the consumer even if he does not consume </a:t>
            </a:r>
            <a:r>
              <a:rPr lang="en-US" sz="2000" dirty="0" smtClean="0"/>
              <a:t>			any energy </a:t>
            </a:r>
            <a:r>
              <a:rPr lang="en-US" sz="2000" dirty="0"/>
              <a:t>in a particular period.</a:t>
            </a:r>
          </a:p>
          <a:p>
            <a:r>
              <a:rPr lang="en-US" sz="2000" b="1" dirty="0"/>
              <a:t>Disadvantages</a:t>
            </a:r>
            <a:endParaRPr lang="en-US" sz="2000" dirty="0"/>
          </a:p>
          <a:p>
            <a:pPr marL="0" lvl="0" indent="0">
              <a:buNone/>
            </a:pPr>
            <a:r>
              <a:rPr lang="en-US" sz="2000" dirty="0" smtClean="0"/>
              <a:t>	1.	If </a:t>
            </a:r>
            <a:r>
              <a:rPr lang="en-US" sz="2000" dirty="0"/>
              <a:t>a consumer does not consume any energy in a month even then </a:t>
            </a:r>
            <a:r>
              <a:rPr lang="en-US" sz="2000" dirty="0" smtClean="0"/>
              <a:t>		he has </a:t>
            </a:r>
            <a:r>
              <a:rPr lang="en-US" sz="2000" dirty="0"/>
              <a:t>to pay the fixed charges .</a:t>
            </a:r>
          </a:p>
          <a:p>
            <a:pPr marL="0" lvl="0" indent="0">
              <a:buNone/>
            </a:pPr>
            <a:r>
              <a:rPr lang="en-US" sz="2000" dirty="0" smtClean="0"/>
              <a:t>	2.	Since </a:t>
            </a:r>
            <a:r>
              <a:rPr lang="en-US" sz="2000" dirty="0"/>
              <a:t>the maximum demand of consumer is not measured, </a:t>
            </a:r>
            <a:r>
              <a:rPr lang="en-US" sz="2000" dirty="0" smtClean="0"/>
              <a:t>				therefore</a:t>
            </a:r>
            <a:r>
              <a:rPr lang="en-US" sz="2000" dirty="0"/>
              <a:t>, there is always conflict between consumer and the </a:t>
            </a:r>
            <a:r>
              <a:rPr lang="en-US" sz="2000" dirty="0" smtClean="0"/>
              <a:t>			supplier </a:t>
            </a:r>
            <a:r>
              <a:rPr lang="en-US" sz="2000" dirty="0"/>
              <a:t>to assess the maximum demand.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2909613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44699"/>
            <a:ext cx="8596668" cy="57966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6600" dirty="0" smtClean="0">
                <a:latin typeface="Algerian" panose="04020705040A02060702" pitchFamily="82" charset="0"/>
              </a:rPr>
              <a:t>THANK YOU</a:t>
            </a:r>
            <a:endParaRPr lang="en-US" sz="166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22406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</TotalTime>
  <Words>311</Words>
  <Application>Microsoft Office PowerPoint</Application>
  <PresentationFormat>Custom</PresentationFormat>
  <Paragraphs>54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Facet</vt:lpstr>
      <vt:lpstr>Tariff</vt:lpstr>
      <vt:lpstr>The rate at which energy is sold to the consumers (called tariff) is fixed by the supplying company </vt:lpstr>
      <vt:lpstr>Objective Tariff </vt:lpstr>
      <vt:lpstr> TYPES OF TARIFF </vt:lpstr>
      <vt:lpstr>Simple Tariff</vt:lpstr>
      <vt:lpstr>Flat rate tariff</vt:lpstr>
      <vt:lpstr>block rate tariff</vt:lpstr>
      <vt:lpstr>Two – Part Tariff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Tariff</dc:title>
  <dc:creator>Md/Safiq</dc:creator>
  <cp:lastModifiedBy>ADMIN</cp:lastModifiedBy>
  <cp:revision>18</cp:revision>
  <dcterms:created xsi:type="dcterms:W3CDTF">2018-07-18T05:47:38Z</dcterms:created>
  <dcterms:modified xsi:type="dcterms:W3CDTF">2018-07-24T10:16:41Z</dcterms:modified>
</cp:coreProperties>
</file>